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6600"/>
    <a:srgbClr val="B1D254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S3-221716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SA3#108-e,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8e/Docs/S3-221310.zip" TargetMode="External"/><Relationship Id="rId2" Type="http://schemas.openxmlformats.org/officeDocument/2006/relationships/hyperlink" Target="https://www.3gpp.org/ftp/TSG_SA/WG3_Security/TSGS3_108e/Docs/S3-22131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8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SA3#108-e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Rel-18 SI).</a:t>
            </a:r>
          </a:p>
          <a:p>
            <a:r>
              <a:rPr lang="en-US" dirty="0"/>
              <a:t>Rel-18 Study items</a:t>
            </a:r>
          </a:p>
          <a:p>
            <a:r>
              <a:rPr lang="en-US" dirty="0"/>
              <a:t>Rel-18 Work items</a:t>
            </a:r>
          </a:p>
          <a:p>
            <a:r>
              <a:rPr lang="en-US" dirty="0"/>
              <a:t>Rel-15/16/17 maintenance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Only selected Rel-18 SIDs are included in the agenda.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67712755"/>
              </p:ext>
            </p:extLst>
          </p:nvPr>
        </p:nvGraphicFramePr>
        <p:xfrm>
          <a:off x="571982" y="1783285"/>
          <a:ext cx="10515600" cy="45813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563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22</a:t>
                      </a:r>
                      <a:r>
                        <a:rPr lang="en-US" sz="1400" i="1" baseline="30000" dirty="0"/>
                        <a:t>nd</a:t>
                      </a:r>
                      <a:r>
                        <a:rPr lang="en-US" sz="1400" i="1" dirty="0"/>
                        <a:t> August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23</a:t>
                      </a:r>
                      <a:r>
                        <a:rPr lang="en-US" sz="1400" i="1" baseline="30000" dirty="0"/>
                        <a:t>rd</a:t>
                      </a:r>
                      <a:r>
                        <a:rPr lang="en-US" sz="1400" i="1" dirty="0"/>
                        <a:t> August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24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August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baseline="0" dirty="0"/>
                        <a:t>25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baseline="0" dirty="0"/>
                        <a:t>26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August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30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25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0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81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3/D3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4/D4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31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719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16:00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re-Opens. </a:t>
                      </a: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16:00 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3929037873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 </a:t>
                      </a:r>
                    </a:p>
                    <a:p>
                      <a:pPr algn="ctr"/>
                      <a:r>
                        <a:rPr lang="en-US" sz="1400" i="1" dirty="0"/>
                        <a:t>27 June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 </a:t>
                      </a:r>
                    </a:p>
                    <a:p>
                      <a:pPr algn="ctr"/>
                      <a:r>
                        <a:rPr lang="en-US" sz="1400" i="1" dirty="0"/>
                        <a:t>28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29</a:t>
                      </a:r>
                      <a:r>
                        <a:rPr lang="en-US" sz="1400" i="1" baseline="30000" dirty="0"/>
                        <a:t>th 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30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 July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2A6EA8"/>
                </a:solidFill>
              </a:rPr>
              <a:t>Document available: 30th of August	15:00 UTC</a:t>
            </a:r>
          </a:p>
          <a:p>
            <a:pPr lvl="1"/>
            <a:r>
              <a:rPr lang="en-US" dirty="0">
                <a:solidFill>
                  <a:srgbClr val="2A6EA8"/>
                </a:solidFill>
              </a:rPr>
              <a:t>Last comments:	31st of August		15:00 UTC </a:t>
            </a:r>
          </a:p>
          <a:p>
            <a:pPr lvl="1"/>
            <a:r>
              <a:rPr lang="en-US" dirty="0">
                <a:solidFill>
                  <a:srgbClr val="2A6EA8"/>
                </a:solidFill>
              </a:rPr>
              <a:t>Last revision &amp; document approval: 1st of September	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92" y="1779326"/>
            <a:ext cx="11551535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https://www.3gpp.org/ftp/TSG_SA/WG3_Security/TSGS3_108e/Docs/</a:t>
            </a:r>
            <a:r>
              <a:rPr lang="en-US" dirty="0">
                <a:highlight>
                  <a:srgbClr val="FFFF00"/>
                </a:highlight>
                <a:hlinkClick r:id="rId2"/>
              </a:rPr>
              <a:t>S3-221311.zip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https://www.3gpp.org/ftp/TSG_SA/WG3_Security/TSGS3_108e/Docs/S3-221310.zip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3GPP-SA3#108e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"[SA3#108-e][admin]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https://www.3gpp.org/ftp/tsg_sa/WG3_Security/TSGS3_108-e/Inbox/Drafts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05008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3, 4.3, 4.6, 4.9, 5.11, 5.14, 5.17, 5.21, 5.24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4.1, 4.4, 4.7, 5.3, 5.12, 5.15, 5.18,5.22, 6,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4.2, 4.5, 4.8, 5.10, 5.13, 5.16, 5.19,5.23,7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Microsoft Office PowerPoint</Application>
  <PresentationFormat>Widescreen</PresentationFormat>
  <Paragraphs>181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SA3#108-e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2022-07-27T08:00:32Z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